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  <p:sldId id="265" r:id="rId6"/>
    <p:sldId id="264" r:id="rId7"/>
    <p:sldId id="266" r:id="rId8"/>
    <p:sldId id="263" r:id="rId9"/>
    <p:sldId id="262" r:id="rId10"/>
    <p:sldId id="270" r:id="rId11"/>
    <p:sldId id="269" r:id="rId12"/>
    <p:sldId id="268" r:id="rId13"/>
    <p:sldId id="272" r:id="rId14"/>
    <p:sldId id="271" r:id="rId15"/>
    <p:sldId id="267" r:id="rId16"/>
    <p:sldId id="260" r:id="rId17"/>
    <p:sldId id="261" r:id="rId18"/>
    <p:sldId id="273" r:id="rId19"/>
    <p:sldId id="274" r:id="rId20"/>
    <p:sldId id="276" r:id="rId21"/>
    <p:sldId id="279" r:id="rId22"/>
    <p:sldId id="277" r:id="rId23"/>
    <p:sldId id="278" r:id="rId24"/>
    <p:sldId id="281" r:id="rId25"/>
    <p:sldId id="280" r:id="rId26"/>
    <p:sldId id="285" r:id="rId2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6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mk.edu.vn.ua/uploads/images/articles/NormatBaza/%D0%BD%D0%BE%D1%80%D0%BC%D0%B0%D1%82%D0%B8%D0%B2%D0%BD%D0%B0%20%D0%B1%D0%B0%D0%B7%D0%B0/%D0%94%D0%A1%D0%A2%D0%A3%204163_2020.pdf" TargetMode="External"/><Relationship Id="rId2" Type="http://schemas.openxmlformats.org/officeDocument/2006/relationships/hyperlink" Target="https://zakon.rada.gov.ua/laws/show/z1028-18#Tex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722" y="4371950"/>
            <a:ext cx="48373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Підготувала консультант КУ «ЦПРПП ВМР»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uk-UA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Тетяна </a:t>
            </a:r>
            <a:r>
              <a:rPr kumimoji="0" lang="uk-UA" altLang="ko-KR" sz="1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Непочатенко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29690" y="1466870"/>
            <a:ext cx="2530142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uk-UA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Складаємо</a:t>
            </a:r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29690" y="2024261"/>
            <a:ext cx="2890182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uk-UA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Оформлюємо</a:t>
            </a:r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529690" y="2571636"/>
            <a:ext cx="3191243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144000" rIns="144000">
            <a:spAutoFit/>
          </a:bodyPr>
          <a:lstStyle/>
          <a:p>
            <a:r>
              <a:rPr lang="uk-UA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Дотримуємося</a:t>
            </a:r>
            <a:r>
              <a:rPr lang="en-US" altLang="ko-KR" sz="28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4722" y="3929227"/>
            <a:ext cx="5845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altLang="ko-KR" sz="16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Вебінар</a:t>
            </a:r>
            <a:r>
              <a:rPr lang="uk-UA" altLang="ko-K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для  заступників директорів</a:t>
            </a:r>
            <a:endParaRPr lang="ko-KR" altLang="en-US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19672" y="987575"/>
            <a:ext cx="7283152" cy="36724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порядку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межах календарного року;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окрему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порядкову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нумерацію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З метою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розрізнення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реєстраційного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індексу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наказу через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дефіс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літерна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відмітка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895350" indent="-466725">
              <a:buFont typeface="Wingdings" panose="05000000000000000000" pitchFamily="2" charset="2"/>
              <a:buChar char="Ø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№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2/г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95350" indent="-466725">
              <a:buFont typeface="Wingdings" panose="05000000000000000000" pitchFamily="2" charset="2"/>
              <a:buChar char="Ø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895350" indent="-466725">
              <a:buFont typeface="Wingdings" panose="05000000000000000000" pitchFamily="2" charset="2"/>
              <a:buChar char="Ø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№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2/к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95350" indent="-466725">
              <a:buFont typeface="Wingdings" panose="05000000000000000000" pitchFamily="2" charset="2"/>
              <a:buChar char="Ø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895350" indent="-466725">
              <a:buFont typeface="Wingdings" panose="05000000000000000000" pitchFamily="2" charset="2"/>
              <a:buChar char="Ø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щорічних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відпусток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відпусток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зв’язку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навчанням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№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2/в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895350" indent="-466725">
              <a:buFont typeface="Wingdings" panose="05000000000000000000" pitchFamily="2" charset="2"/>
              <a:buChar char="Ø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895350" indent="-466725">
              <a:buFont typeface="Wingdings" panose="05000000000000000000" pitchFamily="2" charset="2"/>
              <a:buChar char="Ø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№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2/у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6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475656" y="987574"/>
            <a:ext cx="7560840" cy="3672408"/>
          </a:xfrm>
        </p:spPr>
        <p:txBody>
          <a:bodyPr/>
          <a:lstStyle/>
          <a:p>
            <a:r>
              <a:rPr lang="ru-RU" altLang="ko-KR" sz="1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 р о т о к о л</a:t>
            </a:r>
            <a:r>
              <a:rPr lang="ru-RU" altLang="ko-KR" sz="16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- документ,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фіксується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перебіг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ведення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ухвалення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рішень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дорадчими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колегіальними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органами,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комісіями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рад,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інших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дорадчих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колегіальних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органів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стислій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складеному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стислій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фіксуються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лише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прийняті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рішення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без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деталізації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перебігу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обговорення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разі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потреби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рішенням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загальних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зборів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конференції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колективу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загальних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зборів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конференції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колективу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можуть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складатися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формі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Нумерація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педагогічної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ради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ведеться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межах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навчального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року,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виборних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органів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у межах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повноважень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Нумерація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ведеться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окремо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кожною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колегіального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органу.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47664" y="987574"/>
            <a:ext cx="7416824" cy="38164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Датою протоколу є дата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Заголовок до тексту протоколу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відображати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вид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нарада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збори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конференція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колегіальної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комісія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рада,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збори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робоча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включати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назву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виду документа.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Текст протоколу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протоколу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прізвища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ініціали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голови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головуючого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зборах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секретаря,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запрошених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також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присутніх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осіб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разі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потреби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рішенням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органу у списку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присутніх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посади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запрошених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осіб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найменування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установ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присутніх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перевищує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15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осіб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загальна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посиланням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список,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протоколу.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23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2123728" y="1203598"/>
            <a:ext cx="5616624" cy="33843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містить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порядок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денний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: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перелік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розглянутих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Порядок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денний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наприкінці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altLang="ko-KR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Слова «Порядок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денний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»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друкуються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межі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лівого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поля,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них ставиться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двокрапка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Кожне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арабськими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цифрами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друкується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абзацу.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порядку денному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починається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прийменника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«Про».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97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19672" y="915566"/>
            <a:ext cx="7211144" cy="2995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протоколу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розділів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відповідати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пунктам порядку денного.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Розділи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нумеруються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арабськими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цифрами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будуються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такою схемою: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628650" indent="-266700">
              <a:buFont typeface="Wingdings" panose="05000000000000000000" pitchFamily="2" charset="2"/>
              <a:buChar char="Ø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стислої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: «СЛУХАЛИ - УХВАЛИЛИ»;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628650" indent="-266700">
              <a:buFont typeface="Wingdings" panose="05000000000000000000" pitchFamily="2" charset="2"/>
              <a:buChar char="Ø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: «СЛУХАЛИ - ВИСТУПИЛИ - УХВАЛИЛИ».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слова «СЛУХАЛИ» з нового рядка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прізвище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ініціали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ініціал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імені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кожного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доповідача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формі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протоколу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слова «ВИСТУПИЛИ»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фіксуються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виступи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тих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осіб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взяли участь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обговоренні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доповіді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порядку денного).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Виступи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оформлюються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зазначенням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посад,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прізвищ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ініціалів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ініціалу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імен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доповідачів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називному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відмінку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викладенням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змісту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виступу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нього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46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331640" y="843558"/>
            <a:ext cx="7704856" cy="403244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Тексти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виступів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протоколі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викладаються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третьої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особи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однини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Текст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тези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доповіді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оформлені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як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окремі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до тексту протоколу не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включаються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відомостей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доповідача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ставиться тире і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зазначається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«Текст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доповіді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додається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до протоколу».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Після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слова «УХВАЛИЛИ»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фіксується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прийняте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обговорюваного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порядку денного, яке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включати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складові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відповідають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такі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питання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кому, </a:t>
            </a:r>
            <a:r>
              <a:rPr lang="ru-RU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зробити</a:t>
            </a:r>
            <a:r>
              <a:rPr lang="ru-RU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 і в </a:t>
            </a:r>
            <a:r>
              <a:rPr lang="ru-RU" altLang="ko-KR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altLang="ko-KR" sz="1200" i="1" dirty="0">
                <a:latin typeface="Arial" panose="020B0604020202020204" pitchFamily="34" charset="0"/>
                <a:cs typeface="Arial" panose="020B0604020202020204" pitchFamily="34" charset="0"/>
              </a:rPr>
              <a:t> строк.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приймається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рішення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схвалення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погодження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документа,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який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обговорювався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засіданні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цей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документ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додається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до протоколу. За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наявності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інших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документів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розглядалися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засіданні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та факт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обговорення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яких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було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зафіксовано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тексті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протоколу, вони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нумеруються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арабськими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цифрами (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наприклад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додаток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додаток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2). У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відповідних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пунктах протоколу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проставляються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посилання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ці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додатки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altLang="ko-K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Протокол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підписує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головуючий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засіданні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колегіального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дорадчого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 органу та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секретар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(за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наявності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). Протокол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засідань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комісій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підписують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усі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 члени </a:t>
            </a:r>
            <a:r>
              <a:rPr lang="ru-RU" altLang="ko-KR" sz="1200" dirty="0" err="1">
                <a:latin typeface="Arial" panose="020B0604020202020204" pitchFamily="34" charset="0"/>
                <a:cs typeface="Arial" panose="020B0604020202020204" pitchFamily="34" charset="0"/>
              </a:rPr>
              <a:t>комісії</a:t>
            </a:r>
            <a:r>
              <a:rPr lang="ru-RU" altLang="ko-KR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o-KR" alt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6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89609" y="195486"/>
            <a:ext cx="7524328" cy="884466"/>
          </a:xfrm>
        </p:spPr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275606"/>
            <a:ext cx="7211144" cy="3600400"/>
          </a:xfrm>
        </p:spPr>
        <p:txBody>
          <a:bodyPr/>
          <a:lstStyle/>
          <a:p>
            <a:r>
              <a:rPr lang="ru-RU" altLang="ko-KR" sz="1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Л и с т и</a:t>
            </a:r>
            <a:r>
              <a:rPr lang="ru-RU" altLang="ko-KR" sz="1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метою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обміну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інформацією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між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закладом та органами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державної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влади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органами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місцевого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самоврядування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посадовими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службовими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особами, закладами,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установами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організаціями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іншими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фізичними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юридичними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особами.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>
                <a:latin typeface="Arial" pitchFamily="34" charset="0"/>
                <a:cs typeface="Arial" pitchFamily="34" charset="0"/>
              </a:rPr>
              <a:t>Бланки листа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такі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реквізити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найменування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засновника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засновників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закладу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наприклад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Одеська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міська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рада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);</a:t>
            </a: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найменування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установчих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;</a:t>
            </a: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довідкові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дані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заклад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поштова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адреса,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номери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телефонів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факсів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рахунків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банку, адресу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електронної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пошти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74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123478"/>
            <a:ext cx="7524328" cy="884466"/>
          </a:xfrm>
        </p:spPr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ІІ.3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275606"/>
            <a:ext cx="7128792" cy="34563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Реквізити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листа: дата,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реєстраційний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індекс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посилання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реєстраційний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індекс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дату документа,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(за потреби), адресат, заголовок до тексту, текст,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відмітка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наявність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додатків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(за потреби),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відмітка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виконавця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Датою листа є дата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яка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збігатися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датою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вихідної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кореспонденції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Текст листа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першої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особи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множини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використанням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слів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: «просимо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повідомити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...», «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роз’яснюємо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...».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Зазвичай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листі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порушується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одне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2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ІІ.3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763688" y="1059582"/>
            <a:ext cx="6912768" cy="3384376"/>
          </a:xfrm>
        </p:spPr>
        <p:txBody>
          <a:bodyPr/>
          <a:lstStyle/>
          <a:p>
            <a:r>
              <a:rPr lang="ru-RU" altLang="ko-KR" sz="1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 к т 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- документ,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складений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осіб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засвідчення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встановлених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фактів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подій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Акти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оформлюються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результатами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ревізій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фінансово-господарської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час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приймання-передавання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справ,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списання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майна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Датою акта є дата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Текст акта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вступній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підстави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акта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називаються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особи,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акт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були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присутні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цьому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ІІ.3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275606"/>
            <a:ext cx="6912768" cy="2995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викладаються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суть,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завдання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характер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виконаної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роботи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встановлені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факти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пропозиції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висновки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може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оформлюватися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вигляді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таблиці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кінці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тексту акта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записуються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дані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примірників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акта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місцезнаходження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Акт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підписують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усі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особи,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брали участь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Особа, яка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має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зауваження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змісту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акта,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підписує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викладає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свою думку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окремому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аркуші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акта.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6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467544" y="987574"/>
            <a:ext cx="7848872" cy="4032448"/>
          </a:xfrm>
        </p:spPr>
        <p:txBody>
          <a:bodyPr/>
          <a:lstStyle/>
          <a:p>
            <a:pPr marL="400050" indent="-400050">
              <a:buFont typeface="+mj-lt"/>
              <a:buAutoNum type="romanUcPeriod"/>
            </a:pPr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Нормативна база.</a:t>
            </a:r>
          </a:p>
          <a:p>
            <a:pPr marL="400050" indent="-400050">
              <a:buFont typeface="+mj-lt"/>
              <a:buAutoNum type="romanUcPeriod"/>
            </a:pPr>
            <a:endParaRPr lang="uk-UA" altLang="ko-KR" sz="16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Інструкція з діловодства у закладах загальної середньої освіти.</a:t>
            </a:r>
            <a:endParaRPr lang="uk-UA" altLang="ko-KR" sz="1600" dirty="0">
              <a:latin typeface="Arial" pitchFamily="34" charset="0"/>
              <a:cs typeface="Arial" pitchFamily="34" charset="0"/>
            </a:endParaRPr>
          </a:p>
          <a:p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2.1. Загальні вимоги до створення, оформлення та документування управлінської інформації.</a:t>
            </a:r>
          </a:p>
          <a:p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2.2.Особливі вимоги до складання деяких видів документів.</a:t>
            </a:r>
          </a:p>
          <a:p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2.3.Реєстрація документів.</a:t>
            </a:r>
          </a:p>
          <a:p>
            <a:r>
              <a:rPr lang="uk-UA" altLang="ko-KR" dirty="0" smtClean="0">
                <a:latin typeface="Arial" pitchFamily="34" charset="0"/>
                <a:cs typeface="Arial" pitchFamily="34" charset="0"/>
              </a:rPr>
              <a:t>2.4.</a:t>
            </a:r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Формування справ, зберігання документів.</a:t>
            </a:r>
          </a:p>
          <a:p>
            <a:endParaRPr lang="uk-UA" altLang="ko-KR" sz="1600" dirty="0">
              <a:latin typeface="Arial" pitchFamily="34" charset="0"/>
              <a:cs typeface="Arial" pitchFamily="34" charset="0"/>
            </a:endParaRPr>
          </a:p>
          <a:p>
            <a:r>
              <a:rPr lang="uk-UA" altLang="ko-KR" sz="1600" dirty="0" smtClean="0">
                <a:latin typeface="Arial" pitchFamily="34" charset="0"/>
                <a:cs typeface="Arial" pitchFamily="34" charset="0"/>
              </a:rPr>
              <a:t>ІІІ. ДСТУ 4163:2020 «Уніфікована система організаційно-розпорядчої документації. Вимоги до оформлення документів».</a:t>
            </a:r>
          </a:p>
          <a:p>
            <a:pPr marL="342900" indent="-342900">
              <a:buAutoNum type="romanUcPeriod"/>
            </a:pPr>
            <a:endParaRPr lang="uk-UA" altLang="ko-KR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romanUcPeriod"/>
            </a:pPr>
            <a:endParaRPr lang="uk-UA" altLang="ko-KR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romanUcPeriod"/>
            </a:pP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uk-UA" dirty="0" smtClean="0"/>
              <a:t>План роботи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195486"/>
            <a:ext cx="7524328" cy="884466"/>
          </a:xfrm>
        </p:spPr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ІІ.4. 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Реєстрація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347614"/>
            <a:ext cx="6912768" cy="299573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підлягають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вхідні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внутрішні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довідки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доповідні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записки, заяви,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засідань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педагогічних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рад,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комісій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лише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один раз: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вхідні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у день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надходження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не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пізніше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наступного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робочого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дня,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документ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надійшов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неробочий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час,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створювані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у день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надходять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закладу,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журналі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вхідної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кореспонденції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відправляються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,-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журналі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вихідних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внутрішні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журналі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внутрішніх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у журналах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11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ІІ.4. 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Реєстрація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915566"/>
            <a:ext cx="6912768" cy="3600400"/>
          </a:xfrm>
        </p:spPr>
        <p:txBody>
          <a:bodyPr/>
          <a:lstStyle/>
          <a:p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групами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залежно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назви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виду, автора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змісту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endParaRPr lang="ru-RU" altLang="ko-KR" dirty="0" smtClean="0">
              <a:latin typeface="Arial" pitchFamily="34" charset="0"/>
              <a:cs typeface="Arial" pitchFamily="34" charset="0"/>
            </a:endParaRP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Окремо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реєструються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вхідні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тривалого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зберігання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тимчасового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строку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зберігання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внутрішні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протоколи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довідки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доповідні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пояснювальні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записки, заяви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працівників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бухгалтерські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звернення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громадян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у тому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числі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батьків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законних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представників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;</a:t>
            </a:r>
          </a:p>
          <a:p>
            <a:pPr marL="447675" indent="-180975">
              <a:buFont typeface="Wingdings" panose="05000000000000000000" pitchFamily="2" charset="2"/>
              <a:buChar char="ü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запити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публічну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інформацію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ІІ.5.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Формування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справ,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зберігання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259632" y="843559"/>
            <a:ext cx="7643192" cy="38164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різні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справи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хронологічному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порядку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їх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строків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зберігання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Листування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змістом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кореспондентською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ознакою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систематизується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хронологічному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порядку: документ-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відповідь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розміщується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документом-запитом.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Алфавітна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книга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журнали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групи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подовженого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дня,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обліку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пропущених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замінених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уроків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книги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обліку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видачі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свідоцтв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додатків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свідоцтв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базову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загальну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середню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освіту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свідоцтв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та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додатків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свідоцтв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повну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загальну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середню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освіту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золотих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медалей «За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високі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досягнення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навчанні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»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срібних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медалей «За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досягнення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навчанні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»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прошнуровуються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, а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сторінки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нумеруються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останній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сторінці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журналу/книги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робиться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запис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кількість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сторінок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журналі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книзі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підписує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керівника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скріплюється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печаткою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 (за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наявності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).</a:t>
            </a:r>
            <a:endParaRPr lang="ru-RU" altLang="ko-K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0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195486"/>
            <a:ext cx="7524328" cy="884466"/>
          </a:xfrm>
        </p:spPr>
        <p:txBody>
          <a:bodyPr/>
          <a:lstStyle/>
          <a:p>
            <a:pPr lvl="0">
              <a:spcBef>
                <a:spcPct val="20000"/>
              </a:spcBef>
            </a:pPr>
            <a:r>
              <a:rPr lang="uk-UA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ІІІ. ДСТУ 4163:2020 «Уніфікована система організаційно-розпорядчої документації. Вимоги до оформлення документів».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835696" y="1491630"/>
            <a:ext cx="6912768" cy="29957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   З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1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вересня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діють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нові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вимоги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оформлення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адже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набув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чинності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національний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стандарт ДСТУ 4163:2020 «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Державна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уніфікована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Уніфікована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система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організаційно-розпорядчої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Вимоги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оформлення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»*.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Тож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оформляти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реквізити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документах треба,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керуючись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новим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стандартом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uk-UA" altLang="ko-K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*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Прийнято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надано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чинності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з 01.09.2021 наказом Державного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підприємства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«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Український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науково-дослідний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і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навчальний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центр проблем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стандартизації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сертифікації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якості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» (ДП «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УкрНДНЦ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») </a:t>
            </a:r>
            <a:r>
              <a:rPr lang="ru-RU" altLang="ko-KR" sz="1200" i="1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altLang="ko-KR" sz="1200" i="1" dirty="0">
                <a:latin typeface="Arial" pitchFamily="34" charset="0"/>
                <a:cs typeface="Arial" pitchFamily="34" charset="0"/>
              </a:rPr>
              <a:t> 01.07.2020 № 144.</a:t>
            </a:r>
            <a:endParaRPr lang="ko-KR" altLang="en-US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3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991" y="0"/>
            <a:ext cx="4526017" cy="51435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7308304" y="185877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Р А З О К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9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-32370" y="4011910"/>
            <a:ext cx="6084590" cy="884238"/>
          </a:xfrm>
          <a:prstGeom prst="rect">
            <a:avLst/>
          </a:prstGeom>
        </p:spPr>
        <p:txBody>
          <a:bodyPr/>
          <a:lstStyle/>
          <a:p>
            <a:r>
              <a:rPr lang="uk-UA" altLang="ko-KR" dirty="0" smtClean="0">
                <a:solidFill>
                  <a:schemeClr val="bg1"/>
                </a:solidFill>
              </a:rPr>
              <a:t>Дякую за увагу!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40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ko-KR" dirty="0"/>
              <a:t>І</a:t>
            </a:r>
            <a:r>
              <a:rPr lang="uk-UA" altLang="ko-KR" dirty="0" smtClean="0"/>
              <a:t>. Нормативна база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347614"/>
            <a:ext cx="6912768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uk-UA" altLang="ko-KR" sz="1600" dirty="0" smtClean="0">
                <a:latin typeface="Arial" pitchFamily="34" charset="0"/>
                <a:cs typeface="Arial" pitchFamily="34" charset="0"/>
                <a:hlinkClick r:id="rId2"/>
              </a:rPr>
              <a:t>Наказ МОН України від 25.06.2018р. № 676 «Про затвердження Інструкції з діловодства у закладах загальної середньої освіти».</a:t>
            </a:r>
            <a:endParaRPr lang="uk-UA" altLang="ko-KR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endParaRPr lang="uk-UA" altLang="ko-KR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uk-UA" altLang="ko-KR" sz="1600" dirty="0" smtClean="0">
                <a:latin typeface="Arial" pitchFamily="34" charset="0"/>
                <a:cs typeface="Arial" pitchFamily="34" charset="0"/>
                <a:hlinkClick r:id="rId3"/>
              </a:rPr>
              <a:t>ДСТУ 4163:2020 «Уніфікована система організаційно-розпорядчої документації. Вимоги до оформлення документів»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ko-KR" sz="2000" dirty="0" smtClean="0"/>
              <a:t>ІІ.1. Загальні вимоги до створення, оформлення та документування управлінської інформації</a:t>
            </a:r>
            <a:endParaRPr lang="ko-KR" alt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547664" y="914103"/>
            <a:ext cx="7416824" cy="4033911"/>
          </a:xfrm>
        </p:spPr>
        <p:txBody>
          <a:bodyPr/>
          <a:lstStyle/>
          <a:p>
            <a:r>
              <a:rPr lang="uk-UA" altLang="ko-KR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 закладі діловодство здійснюється державною мовою. Документи складаються державною мовою, крім випадків, передбачених законодавством про мови в Україні.</a:t>
            </a:r>
          </a:p>
          <a:p>
            <a:endParaRPr lang="uk-UA" altLang="ko-KR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Відбиток печатки ставиться так, щоб він охоплював останні кілька літер найменування посади особи, яка підписала документ, але</a:t>
            </a:r>
            <a:r>
              <a:rPr lang="uk-UA" altLang="ko-KR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uk-UA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підпис посадової особи, або проставляється на окремо виділеному для цього місці з відміткою «М.П.».</a:t>
            </a:r>
          </a:p>
          <a:p>
            <a:endParaRPr lang="uk-UA" altLang="ko-K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разі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потреби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проведення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оцінки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доцільності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документа,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обґрунтованості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відповідності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законодавству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здійснюється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погодження</a:t>
            </a:r>
            <a:r>
              <a:rPr lang="ru-RU" altLang="ko-KR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документа.</a:t>
            </a:r>
            <a:endParaRPr lang="uk-UA" altLang="ko-K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altLang="ko-K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                                                                       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ПОГОДЖЕНО</a:t>
            </a: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Директор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276</a:t>
            </a: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altLang="ko-KR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ПРІЗИЩЕ</a:t>
            </a: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05.02.2021</a:t>
            </a:r>
            <a:endParaRPr lang="uk-UA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95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ІІ.1. </a:t>
            </a:r>
            <a:r>
              <a:rPr lang="uk-UA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Загальні вимоги до створення, оформлення та документування управлінської інформації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059582"/>
            <a:ext cx="7272808" cy="396044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sz="1200" i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управлінських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документів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здійснюється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особисто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керівником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закладу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відповідно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повноважень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розпорядчим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документом закладу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із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зазначенням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документі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грифа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оформленого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відповідним</a:t>
            </a:r>
            <a:r>
              <a:rPr lang="ru-RU" altLang="ko-KR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чином.</a:t>
            </a:r>
          </a:p>
          <a:p>
            <a:r>
              <a:rPr lang="ru-RU" altLang="ko-K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Приклад:                                                                      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ЗАТВЕРДЖУЮ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Директор </a:t>
            </a:r>
            <a:r>
              <a:rPr lang="ru-RU" altLang="ko-KR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Підпис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ім’я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ПРІЗИЩЕ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07.03.2021</a:t>
            </a:r>
          </a:p>
          <a:p>
            <a:endParaRPr lang="ru-RU" altLang="ko-KR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altLang="ko-KR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разі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документа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рішенням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колегіального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органу гриф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затвердження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складається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слова ЗАТВЕРДЖЕНО (без лапок),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назви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дати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і номера документа у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називному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ko-KR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відмінку</a:t>
            </a:r>
            <a:r>
              <a:rPr lang="ru-RU" altLang="ko-K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altLang="ko-K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r>
              <a:rPr lang="ru-RU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                                   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Протокол </a:t>
            </a:r>
            <a:r>
              <a:rPr lang="ru-RU" altLang="ko-KR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</a:t>
            </a:r>
            <a:r>
              <a:rPr lang="ru-RU" altLang="ko-KR" sz="12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 </a:t>
            </a:r>
            <a:r>
              <a:rPr lang="ru-RU" altLang="ko-KR" sz="1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гімназії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276</a:t>
            </a:r>
            <a:endParaRPr lang="ru-RU" altLang="ko-KR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06.05.2021 </a:t>
            </a:r>
            <a:r>
              <a:rPr lang="ru-RU" altLang="ko-KR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altLang="ko-KR" sz="1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endParaRPr lang="ko-KR" altLang="en-US" sz="12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44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339502"/>
            <a:ext cx="7524328" cy="884466"/>
          </a:xfrm>
        </p:spPr>
        <p:txBody>
          <a:bodyPr/>
          <a:lstStyle/>
          <a:p>
            <a:r>
              <a:rPr lang="ru-RU" altLang="ko-KR" sz="2000" dirty="0" smtClean="0"/>
              <a:t>ІІ.2. </a:t>
            </a:r>
            <a:r>
              <a:rPr lang="ru-RU" altLang="ko-KR" sz="2000" dirty="0" err="1" smtClean="0"/>
              <a:t>Особливі</a:t>
            </a:r>
            <a:r>
              <a:rPr lang="ru-RU" altLang="ko-KR" sz="2000" dirty="0" smtClean="0"/>
              <a:t> </a:t>
            </a:r>
            <a:r>
              <a:rPr lang="ru-RU" altLang="ko-KR" sz="2000" dirty="0" err="1"/>
              <a:t>вимоги</a:t>
            </a:r>
            <a:r>
              <a:rPr lang="ru-RU" altLang="ko-KR" sz="2000" dirty="0"/>
              <a:t> до </a:t>
            </a:r>
            <a:r>
              <a:rPr lang="ru-RU" altLang="ko-KR" sz="2000" dirty="0" err="1"/>
              <a:t>складання</a:t>
            </a:r>
            <a:r>
              <a:rPr lang="ru-RU" altLang="ko-KR" sz="2000" dirty="0"/>
              <a:t> </a:t>
            </a:r>
            <a:r>
              <a:rPr lang="ru-RU" altLang="ko-KR" sz="2000" dirty="0" err="1"/>
              <a:t>деяких</a:t>
            </a:r>
            <a:r>
              <a:rPr lang="ru-RU" altLang="ko-KR" sz="2000" dirty="0"/>
              <a:t> </a:t>
            </a:r>
            <a:r>
              <a:rPr lang="ru-RU" altLang="ko-KR" sz="2000" dirty="0" err="1"/>
              <a:t>видів</a:t>
            </a:r>
            <a:r>
              <a:rPr lang="ru-RU" altLang="ko-KR" sz="2000" dirty="0"/>
              <a:t> </a:t>
            </a:r>
            <a:r>
              <a:rPr lang="ru-RU" altLang="ko-KR" sz="2000" dirty="0" err="1" smtClean="0"/>
              <a:t>документів</a:t>
            </a:r>
            <a:endParaRPr lang="ru-RU" altLang="ko-KR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907704" y="1851670"/>
            <a:ext cx="6480720" cy="2995737"/>
          </a:xfrm>
        </p:spPr>
        <p:txBody>
          <a:bodyPr/>
          <a:lstStyle/>
          <a:p>
            <a:pPr lvl="0"/>
            <a:r>
              <a:rPr lang="uk-UA" altLang="ko-K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 закладі можуть використовуватися такі бланки документів</a:t>
            </a:r>
            <a:r>
              <a:rPr lang="uk-UA" altLang="ko-K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/>
            <a:endParaRPr lang="uk-UA" altLang="ko-K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altLang="ko-KR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Загальний бланк </a:t>
            </a:r>
            <a:r>
              <a:rPr lang="uk-UA" altLang="ko-K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для створення різних видів документів (без зазначення у бланку назви виду документа</a:t>
            </a:r>
            <a:r>
              <a:rPr lang="uk-UA" altLang="ko-K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uk-UA" altLang="ko-K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altLang="ko-KR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Бланк листа</a:t>
            </a:r>
            <a:r>
              <a:rPr lang="uk-UA" altLang="ko-KR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>
              <a:buFont typeface="Arial" pitchFamily="34" charset="0"/>
              <a:buChar char="•"/>
            </a:pPr>
            <a:endParaRPr lang="uk-UA" altLang="ko-KR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altLang="ko-KR" sz="1600" i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Бланк наказу</a:t>
            </a:r>
            <a:r>
              <a:rPr lang="uk-UA" altLang="ko-KR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9672" y="123478"/>
            <a:ext cx="7524328" cy="884466"/>
          </a:xfrm>
        </p:spPr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691680" y="1059582"/>
            <a:ext cx="7056784" cy="3744416"/>
          </a:xfrm>
        </p:spPr>
        <p:txBody>
          <a:bodyPr/>
          <a:lstStyle/>
          <a:p>
            <a:r>
              <a:rPr lang="ru-RU" altLang="ko-KR" sz="18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 а к а з</a:t>
            </a:r>
            <a:r>
              <a:rPr lang="ru-RU" altLang="ko-K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-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розпорядчий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документ,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керівник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 на правах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єдиноначальності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в межах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своєї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компетенції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обов’язковий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для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виконання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підлеглими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закладу, 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також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кадрових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керівником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закладу, а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відсутності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особою, яка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виконує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обов’язки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реєструються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журналах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реєстрації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наказів</a:t>
            </a:r>
            <a:r>
              <a:rPr lang="ru-RU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uk-UA" altLang="ko-KR" dirty="0">
              <a:latin typeface="Arial" pitchFamily="34" charset="0"/>
              <a:cs typeface="Arial" pitchFamily="34" charset="0"/>
            </a:endParaRPr>
          </a:p>
          <a:p>
            <a:r>
              <a:rPr lang="ru-RU" altLang="ko-KR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підписання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зміни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нього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вносяться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лише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шляхом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нового наказу про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внесення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змін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67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ko-K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ІІ.2.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Особливі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вимоги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до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складання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деяких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видів</a:t>
            </a:r>
            <a:r>
              <a:rPr lang="ru-RU" altLang="ko-KR" sz="2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ru-RU" altLang="ko-KR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документів</a:t>
            </a:r>
            <a:endParaRPr lang="ko-KR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>
          <a:xfrm>
            <a:off x="1475656" y="987574"/>
            <a:ext cx="7560840" cy="36004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Зміст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стисло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 заголовку,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який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починається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прийменника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«Про»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допомогою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віддієслівного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іменника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(«Про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затвердження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...», «Про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створення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...»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іменника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(«Про </a:t>
            </a:r>
            <a:r>
              <a:rPr lang="ru-RU" altLang="ko-KR" i="1" dirty="0" err="1">
                <a:latin typeface="Arial" pitchFamily="34" charset="0"/>
                <a:cs typeface="Arial" pitchFamily="34" charset="0"/>
              </a:rPr>
              <a:t>підсумки</a:t>
            </a:r>
            <a:r>
              <a:rPr lang="ru-RU" altLang="ko-KR" i="1" dirty="0">
                <a:latin typeface="Arial" pitchFamily="34" charset="0"/>
                <a:cs typeface="Arial" pitchFamily="34" charset="0"/>
              </a:rPr>
              <a:t>...»).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Текст наказу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основної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діяльності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адміністративно-господарських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питань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руху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учнів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/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вихованців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складається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двох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-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(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преамбули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) і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розпорядчої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>
                <a:latin typeface="Arial" pitchFamily="34" charset="0"/>
                <a:cs typeface="Arial" pitchFamily="34" charset="0"/>
              </a:rPr>
              <a:t>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підстава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обґрунтування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або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мета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видання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наказу.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Розпорядча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починається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із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слова «НАКАЗУЮ», яке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друкується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з нового рядка великими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літерами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без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відступу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від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лівого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поля і лапок,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після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ставиться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двокрапка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altLang="ko-K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altLang="ko-KR" dirty="0" err="1">
                <a:latin typeface="Arial" pitchFamily="34" charset="0"/>
                <a:cs typeface="Arial" pitchFamily="34" charset="0"/>
              </a:rPr>
              <a:t>Якщо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наказ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видається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підставі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іншого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розпорядчого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документа, 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констатуючій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частині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зазначаються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назва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виду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цього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документа, </a:t>
            </a:r>
            <a:r>
              <a:rPr lang="ru-RU" altLang="ko-KR" dirty="0" err="1">
                <a:latin typeface="Arial" pitchFamily="34" charset="0"/>
                <a:cs typeface="Arial" pitchFamily="34" charset="0"/>
              </a:rPr>
              <a:t>його</a:t>
            </a:r>
            <a:r>
              <a:rPr lang="ru-RU" altLang="ko-KR" dirty="0">
                <a:latin typeface="Arial" pitchFamily="34" charset="0"/>
                <a:cs typeface="Arial" pitchFamily="34" charset="0"/>
              </a:rPr>
              <a:t> автор, дата, номер та заголовок.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8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ko-KR" dirty="0" smtClean="0"/>
              <a:t>Зразок </a:t>
            </a:r>
            <a:endParaRPr lang="ko-KR" altLang="en-US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19" t="25926" r="12519" b="3889"/>
          <a:stretch/>
        </p:blipFill>
        <p:spPr>
          <a:xfrm>
            <a:off x="3419872" y="51470"/>
            <a:ext cx="4509715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7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2764</TotalTime>
  <Words>2104</Words>
  <Application>Microsoft Office PowerPoint</Application>
  <PresentationFormat>Экран (16:9)</PresentationFormat>
  <Paragraphs>185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Office Theme</vt:lpstr>
      <vt:lpstr>Custom Design</vt:lpstr>
      <vt:lpstr>Презентация PowerPoint</vt:lpstr>
      <vt:lpstr> План роботи</vt:lpstr>
      <vt:lpstr>І. Нормативна база</vt:lpstr>
      <vt:lpstr>ІІ.1. Загальні вимоги до створення, оформлення та документування управлінської інформації</vt:lpstr>
      <vt:lpstr>ІІ.1. Загальні вимоги до створення, оформлення та документування управлінської інформації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Зразок 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ІІ.2. Особливі вимоги до складання деяких видів документів</vt:lpstr>
      <vt:lpstr>ІІ.3. Особливі вимоги до складання деяких видів документів</vt:lpstr>
      <vt:lpstr>ІІ.3. Особливі вимоги до складання деяких видів документів</vt:lpstr>
      <vt:lpstr>ІІ.3. Особливі вимоги до складання деяких видів документів</vt:lpstr>
      <vt:lpstr>ІІ.4.  Реєстрація документів</vt:lpstr>
      <vt:lpstr>ІІ.4.  Реєстрація документів</vt:lpstr>
      <vt:lpstr>ІІ.5. Формування справ, зберігання документів</vt:lpstr>
      <vt:lpstr>ІІІ. ДСТУ 4163:2020 «Уніфікована система організаційно-розпорядчої документації. Вимоги до оформлення документів».</vt:lpstr>
      <vt:lpstr>Презентация PowerPoint</vt:lpstr>
      <vt:lpstr>Дякую за увагу!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MMK2</cp:lastModifiedBy>
  <cp:revision>73</cp:revision>
  <dcterms:created xsi:type="dcterms:W3CDTF">2014-04-01T16:27:38Z</dcterms:created>
  <dcterms:modified xsi:type="dcterms:W3CDTF">2021-10-20T09:30:33Z</dcterms:modified>
</cp:coreProperties>
</file>